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15"/>
  </p:notesMasterIdLst>
  <p:handoutMasterIdLst>
    <p:handoutMasterId r:id="rId16"/>
  </p:handoutMasterIdLst>
  <p:sldIdLst>
    <p:sldId id="256" r:id="rId3"/>
    <p:sldId id="258" r:id="rId4"/>
    <p:sldId id="261" r:id="rId5"/>
    <p:sldId id="257" r:id="rId6"/>
    <p:sldId id="259" r:id="rId7"/>
    <p:sldId id="264" r:id="rId8"/>
    <p:sldId id="263" r:id="rId9"/>
    <p:sldId id="262" r:id="rId10"/>
    <p:sldId id="265" r:id="rId11"/>
    <p:sldId id="267" r:id="rId12"/>
    <p:sldId id="266" r:id="rId13"/>
    <p:sldId id="260" r:id="rId1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71476" autoAdjust="0"/>
  </p:normalViewPr>
  <p:slideViewPr>
    <p:cSldViewPr snapToGrid="0">
      <p:cViewPr varScale="1">
        <p:scale>
          <a:sx n="110" d="100"/>
          <a:sy n="110" d="100"/>
        </p:scale>
        <p:origin x="6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73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EE7B53-AE4B-4D68-8355-C34BE7211AFB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4476A-380E-40F0-B482-01DB1CF34F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6920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D9692-65FF-4707-B1B3-46D84F10CC77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32005-740C-4F95-A097-D9307CF462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Good</a:t>
            </a:r>
            <a:r>
              <a:rPr lang="de-DE" dirty="0" smtClean="0"/>
              <a:t> Morning,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introduction</a:t>
            </a:r>
            <a:endParaRPr lang="de-DE" baseline="0" dirty="0" smtClean="0"/>
          </a:p>
          <a:p>
            <a:endParaRPr lang="de-DE" dirty="0" smtClean="0"/>
          </a:p>
          <a:p>
            <a:r>
              <a:rPr lang="de-DE" dirty="0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paradigm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SEPARATE </a:t>
            </a:r>
            <a:r>
              <a:rPr lang="de-DE" baseline="0" dirty="0" err="1" smtClean="0"/>
              <a:t>fixational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extraction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saccadic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planning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Collaborative </a:t>
            </a:r>
            <a:r>
              <a:rPr lang="de-DE" baseline="0" dirty="0" err="1" smtClean="0"/>
              <a:t>work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LK, JS 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supervisor</a:t>
            </a:r>
            <a:r>
              <a:rPr lang="de-DE" baseline="0" dirty="0" smtClean="0"/>
              <a:t> PK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Let‘s</a:t>
            </a:r>
            <a:r>
              <a:rPr lang="de-DE" baseline="0" dirty="0" smtClean="0"/>
              <a:t> jump </a:t>
            </a:r>
            <a:r>
              <a:rPr lang="de-DE" baseline="0" dirty="0" err="1" smtClean="0"/>
              <a:t>right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: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32005-740C-4F95-A097-D9307CF4622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9728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630363"/>
            <a:ext cx="6858000" cy="2387600"/>
          </a:xfrm>
        </p:spPr>
        <p:txBody>
          <a:bodyPr anchor="b"/>
          <a:lstStyle>
            <a:lvl1pPr algn="ctr">
              <a:defRPr sz="6000">
                <a:latin typeface="Franklin Gothic Book" panose="020B0503020102020204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143000" y="4110041"/>
            <a:ext cx="6858000" cy="13124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 smtClean="0"/>
              <a:t>Benedikt Ehinger</a:t>
            </a:r>
          </a:p>
          <a:p>
            <a:r>
              <a:rPr lang="de-DE" dirty="0" smtClean="0"/>
              <a:t>Institute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Cognitive</a:t>
            </a:r>
            <a:r>
              <a:rPr lang="de-DE" dirty="0" smtClean="0"/>
              <a:t> Science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001001" y="631079"/>
            <a:ext cx="1087655" cy="365125"/>
          </a:xfrm>
        </p:spPr>
        <p:txBody>
          <a:bodyPr/>
          <a:lstStyle/>
          <a:p>
            <a:fld id="{367EFC50-BC43-4C71-9103-57D49E3044E7}" type="datetimeFigureOut">
              <a:rPr lang="de-DE" smtClean="0"/>
              <a:t>17.04.2018</a:t>
            </a:fld>
            <a:endParaRPr lang="de-DE"/>
          </a:p>
        </p:txBody>
      </p:sp>
      <p:pic>
        <p:nvPicPr>
          <p:cNvPr id="67" name="Grafik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9"/>
            <a:ext cx="3276599" cy="110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5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9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FC50-BC43-4C71-9103-57D49E3044E7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5E8A-33D8-4A5A-9040-394064CFF9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08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FC50-BC43-4C71-9103-57D49E3044E7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5E8A-33D8-4A5A-9040-394064CFF9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507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FC50-BC43-4C71-9103-57D49E3044E7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5E8A-33D8-4A5A-9040-394064CFF9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34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143000" y="1630363"/>
            <a:ext cx="3714750" cy="2387600"/>
          </a:xfrm>
        </p:spPr>
        <p:txBody>
          <a:bodyPr anchor="b"/>
          <a:lstStyle>
            <a:lvl1pPr algn="ctr">
              <a:defRPr sz="6000" baseline="0">
                <a:latin typeface="Franklin Gothic Book" panose="020B0503020102020204" pitchFamily="34" charset="0"/>
              </a:defRPr>
            </a:lvl1pPr>
          </a:lstStyle>
          <a:p>
            <a:r>
              <a:rPr lang="de-DE" dirty="0" smtClean="0"/>
              <a:t>Titel Der Präsentation Hier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143000" y="4110041"/>
            <a:ext cx="3714750" cy="13124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 smtClean="0"/>
              <a:t>Benedikt Ehinger</a:t>
            </a:r>
          </a:p>
          <a:p>
            <a:r>
              <a:rPr lang="de-DE" dirty="0" smtClean="0"/>
              <a:t>Institute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Cognitive</a:t>
            </a:r>
            <a:r>
              <a:rPr lang="de-DE" dirty="0" smtClean="0"/>
              <a:t> Science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001001" y="631079"/>
            <a:ext cx="1087655" cy="365125"/>
          </a:xfrm>
        </p:spPr>
        <p:txBody>
          <a:bodyPr/>
          <a:lstStyle/>
          <a:p>
            <a:fld id="{367EFC50-BC43-4C71-9103-57D49E3044E7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1" hasCustomPrompt="1"/>
          </p:nvPr>
        </p:nvSpPr>
        <p:spPr>
          <a:xfrm>
            <a:off x="5057775" y="1627278"/>
            <a:ext cx="3886200" cy="3795248"/>
          </a:xfrm>
        </p:spPr>
        <p:txBody>
          <a:bodyPr/>
          <a:lstStyle>
            <a:lvl1pPr marL="0" indent="0">
              <a:buNone/>
              <a:defRPr/>
            </a:lvl1pPr>
            <a:lvl5pPr>
              <a:defRPr/>
            </a:lvl5pPr>
          </a:lstStyle>
          <a:p>
            <a:pPr lvl="0"/>
            <a:r>
              <a:rPr lang="de-DE" dirty="0" smtClean="0"/>
              <a:t>Import </a:t>
            </a:r>
            <a:r>
              <a:rPr lang="de-DE" dirty="0" err="1" smtClean="0"/>
              <a:t>foto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endParaRPr lang="de-DE" dirty="0" smtClean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939"/>
            <a:ext cx="3276599" cy="110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3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257200"/>
            <a:ext cx="7886700" cy="64268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727452"/>
            <a:ext cx="7886700" cy="4351338"/>
          </a:xfrm>
        </p:spPr>
        <p:txBody>
          <a:bodyPr/>
          <a:lstStyle>
            <a:lvl1pPr>
              <a:defRPr>
                <a:latin typeface="Franklin Gothic Book" panose="020B0503020102020204" pitchFamily="34" charset="0"/>
              </a:defRPr>
            </a:lvl1pPr>
            <a:lvl2pPr>
              <a:defRPr>
                <a:latin typeface="Franklin Gothic Book" panose="020B0503020102020204" pitchFamily="34" charset="0"/>
              </a:defRPr>
            </a:lvl2pPr>
            <a:lvl3pPr>
              <a:defRPr>
                <a:latin typeface="Franklin Gothic Book" panose="020B0503020102020204" pitchFamily="34" charset="0"/>
              </a:defRPr>
            </a:lvl3pPr>
            <a:lvl4pPr>
              <a:defRPr>
                <a:latin typeface="Franklin Gothic Book" panose="020B0503020102020204" pitchFamily="34" charset="0"/>
              </a:defRPr>
            </a:lvl4pPr>
            <a:lvl5pPr>
              <a:defRPr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FC50-BC43-4C71-9103-57D49E3044E7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5E8A-33D8-4A5A-9040-394064CFF97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48351" y="819438"/>
            <a:ext cx="6807994" cy="465138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9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81692"/>
            <a:ext cx="7886700" cy="64268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727452"/>
            <a:ext cx="7886700" cy="4351338"/>
          </a:xfrm>
        </p:spPr>
        <p:txBody>
          <a:bodyPr/>
          <a:lstStyle>
            <a:lvl1pPr>
              <a:defRPr>
                <a:latin typeface="Franklin Gothic Book" panose="020B0503020102020204" pitchFamily="34" charset="0"/>
              </a:defRPr>
            </a:lvl1pPr>
            <a:lvl2pPr>
              <a:defRPr>
                <a:latin typeface="Franklin Gothic Book" panose="020B0503020102020204" pitchFamily="34" charset="0"/>
              </a:defRPr>
            </a:lvl2pPr>
            <a:lvl3pPr>
              <a:defRPr>
                <a:latin typeface="Franklin Gothic Book" panose="020B0503020102020204" pitchFamily="34" charset="0"/>
              </a:defRPr>
            </a:lvl3pPr>
            <a:lvl4pPr>
              <a:defRPr>
                <a:latin typeface="Franklin Gothic Book" panose="020B0503020102020204" pitchFamily="34" charset="0"/>
              </a:defRPr>
            </a:lvl4pPr>
            <a:lvl5pPr>
              <a:defRPr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FC50-BC43-4C71-9103-57D49E3044E7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5E8A-33D8-4A5A-9040-394064CFF9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89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FC50-BC43-4C71-9103-57D49E3044E7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5E8A-33D8-4A5A-9040-394064CFF9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65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0"/>
            <a:ext cx="9144000" cy="1480862"/>
          </a:xfrm>
          <a:prstGeom prst="rect">
            <a:avLst/>
          </a:prstGeom>
          <a:solidFill>
            <a:schemeClr val="accent6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FC50-BC43-4C71-9103-57D49E3044E7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5E8A-33D8-4A5A-9040-394064CFF9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828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FC50-BC43-4C71-9103-57D49E3044E7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5E8A-33D8-4A5A-9040-394064CFF9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44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FC50-BC43-4C71-9103-57D49E3044E7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5E8A-33D8-4A5A-9040-394064CFF9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39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FC50-BC43-4C71-9103-57D49E3044E7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5E8A-33D8-4A5A-9040-394064CFF9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2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0"/>
            <a:ext cx="9144000" cy="148086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257197"/>
            <a:ext cx="7886700" cy="128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sz="3000" baseline="0" dirty="0" err="1" smtClean="0">
                <a:solidFill>
                  <a:schemeClr val="tx1">
                    <a:lumMod val="95000"/>
                  </a:schemeClr>
                </a:solidFill>
              </a:rPr>
              <a:t>Subtitle</a:t>
            </a:r>
            <a:r>
              <a:rPr lang="de-DE" sz="3000" baseline="0" dirty="0" smtClean="0">
                <a:solidFill>
                  <a:schemeClr val="tx1">
                    <a:lumMod val="95000"/>
                  </a:schemeClr>
                </a:solidFill>
              </a:rPr>
              <a:t> Master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056347" y="899885"/>
            <a:ext cx="1087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fld id="{367EFC50-BC43-4C71-9103-57D49E3044E7}" type="datetimeFigureOut">
              <a:rPr lang="de-DE" smtClean="0"/>
              <a:t>17.04.2018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23146" y="1115740"/>
            <a:ext cx="8208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45B5E8A-33D8-4A5A-9040-394064CFF97D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platzhalter 1"/>
          <p:cNvSpPr txBox="1">
            <a:spLocks/>
          </p:cNvSpPr>
          <p:nvPr/>
        </p:nvSpPr>
        <p:spPr>
          <a:xfrm>
            <a:off x="1386039" y="796836"/>
            <a:ext cx="7129312" cy="684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j-ea"/>
                <a:cs typeface="+mj-cs"/>
              </a:defRPr>
            </a:lvl1pPr>
          </a:lstStyle>
          <a:p>
            <a:endParaRPr lang="de-DE" sz="3000" baseline="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5010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marL="0" marR="0" indent="0" algn="l" defTabSz="914377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lang="de-DE" sz="4400" kern="1200" dirty="0" smtClean="0">
          <a:solidFill>
            <a:schemeClr val="tx1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866814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2731179"/>
            <a:ext cx="6858000" cy="2387600"/>
          </a:xfrm>
        </p:spPr>
        <p:txBody>
          <a:bodyPr>
            <a:noAutofit/>
          </a:bodyPr>
          <a:lstStyle/>
          <a:p>
            <a:r>
              <a:rPr lang="de-DE" sz="3600" dirty="0" smtClean="0"/>
              <a:t>The </a:t>
            </a:r>
            <a:r>
              <a:rPr lang="de-DE" sz="3600" dirty="0" err="1" smtClean="0"/>
              <a:t>greatest</a:t>
            </a:r>
            <a:r>
              <a:rPr lang="de-DE" sz="3600" dirty="0" smtClean="0"/>
              <a:t> </a:t>
            </a:r>
            <a:r>
              <a:rPr lang="de-DE" sz="3600" dirty="0" err="1"/>
              <a:t>showdown</a:t>
            </a:r>
            <a:r>
              <a:rPr lang="de-DE" sz="3600" dirty="0"/>
              <a:t> </a:t>
            </a:r>
            <a:r>
              <a:rPr lang="de-DE" sz="3600" dirty="0" err="1" smtClean="0"/>
              <a:t>of</a:t>
            </a:r>
            <a:r>
              <a:rPr lang="de-DE" sz="3600" dirty="0" smtClean="0"/>
              <a:t> </a:t>
            </a:r>
            <a:r>
              <a:rPr lang="de-DE" sz="3600" dirty="0" err="1" smtClean="0"/>
              <a:t>the</a:t>
            </a:r>
            <a:r>
              <a:rPr lang="de-DE" sz="3600" dirty="0" smtClean="0"/>
              <a:t> 21st </a:t>
            </a:r>
            <a:r>
              <a:rPr lang="de-DE" sz="3600" dirty="0" err="1" smtClean="0"/>
              <a:t>century</a:t>
            </a:r>
            <a:r>
              <a:rPr lang="de-DE" sz="3600" dirty="0" smtClean="0"/>
              <a:t>:</a:t>
            </a:r>
            <a:br>
              <a:rPr lang="de-DE" sz="3600" dirty="0" smtClean="0"/>
            </a:br>
            <a:r>
              <a:rPr lang="de-DE" sz="3600" dirty="0" smtClean="0"/>
              <a:t/>
            </a:r>
            <a:br>
              <a:rPr lang="de-DE" sz="3600" dirty="0" smtClean="0"/>
            </a:br>
            <a:r>
              <a:rPr lang="de-DE" sz="3600" dirty="0" err="1" smtClean="0"/>
              <a:t>Pupillabs</a:t>
            </a:r>
            <a:r>
              <a:rPr lang="de-DE" sz="3600" dirty="0" smtClean="0"/>
              <a:t> vs. </a:t>
            </a:r>
            <a:r>
              <a:rPr lang="de-DE" sz="3600" dirty="0" err="1" smtClean="0"/>
              <a:t>Eyelink</a:t>
            </a:r>
            <a:endParaRPr lang="de-DE" sz="36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79626" y="5626884"/>
            <a:ext cx="6858000" cy="1312487"/>
          </a:xfrm>
        </p:spPr>
        <p:txBody>
          <a:bodyPr>
            <a:normAutofit/>
          </a:bodyPr>
          <a:lstStyle/>
          <a:p>
            <a:r>
              <a:rPr lang="de-DE" dirty="0" smtClean="0"/>
              <a:t>Ehinger, Groß, </a:t>
            </a:r>
            <a:r>
              <a:rPr lang="de-DE" dirty="0" err="1" smtClean="0"/>
              <a:t>Ibs</a:t>
            </a:r>
            <a:r>
              <a:rPr lang="de-DE" dirty="0" smtClean="0"/>
              <a:t> &amp; König</a:t>
            </a:r>
            <a:endParaRPr lang="de-DE" dirty="0" smtClean="0"/>
          </a:p>
        </p:txBody>
      </p:sp>
      <p:pic>
        <p:nvPicPr>
          <p:cNvPr id="6" name="eyewobb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21007" b="13366"/>
          <a:stretch/>
        </p:blipFill>
        <p:spPr>
          <a:xfrm>
            <a:off x="4816919" y="0"/>
            <a:ext cx="4327081" cy="260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9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45534" y="5092932"/>
            <a:ext cx="3659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Measures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err="1" smtClean="0">
                <a:solidFill>
                  <a:schemeClr val="bg1"/>
                </a:solidFill>
              </a:rPr>
              <a:t>Accuracy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before</a:t>
            </a:r>
            <a:r>
              <a:rPr lang="de-DE" dirty="0" smtClean="0">
                <a:solidFill>
                  <a:schemeClr val="bg1"/>
                </a:solidFill>
              </a:rPr>
              <a:t> &amp; after </a:t>
            </a:r>
            <a:r>
              <a:rPr lang="de-DE" dirty="0" err="1" smtClean="0">
                <a:solidFill>
                  <a:schemeClr val="bg1"/>
                </a:solidFill>
              </a:rPr>
              <a:t>head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motion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801354" y="3208867"/>
            <a:ext cx="21032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The </a:t>
            </a:r>
            <a:r>
              <a:rPr lang="de-DE" b="1" dirty="0" err="1" smtClean="0">
                <a:solidFill>
                  <a:schemeClr val="bg1"/>
                </a:solidFill>
              </a:rPr>
              <a:t>task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err="1" smtClean="0">
                <a:solidFill>
                  <a:schemeClr val="bg1"/>
                </a:solidFill>
              </a:rPr>
              <a:t>Fixate</a:t>
            </a:r>
            <a:r>
              <a:rPr lang="de-DE" dirty="0" smtClean="0">
                <a:solidFill>
                  <a:schemeClr val="bg1"/>
                </a:solidFill>
              </a:rPr>
              <a:t> on </a:t>
            </a:r>
            <a:r>
              <a:rPr lang="de-DE" dirty="0" err="1" smtClean="0">
                <a:solidFill>
                  <a:schemeClr val="bg1"/>
                </a:solidFill>
              </a:rPr>
              <a:t>the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targets</a:t>
            </a:r>
            <a:endParaRPr lang="de-DE" dirty="0" smtClean="0">
              <a:solidFill>
                <a:schemeClr val="bg1"/>
              </a:solidFill>
            </a:endParaRPr>
          </a:p>
          <a:p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117513" y="5101399"/>
            <a:ext cx="2648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Hypotheses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EL </a:t>
            </a:r>
            <a:r>
              <a:rPr lang="de-DE" dirty="0" err="1" smtClean="0">
                <a:solidFill>
                  <a:schemeClr val="bg1"/>
                </a:solidFill>
              </a:rPr>
              <a:t>can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compensate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better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PL </a:t>
            </a:r>
            <a:r>
              <a:rPr lang="de-DE" dirty="0" err="1" smtClean="0">
                <a:solidFill>
                  <a:schemeClr val="bg1"/>
                </a:solidFill>
              </a:rPr>
              <a:t>headset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could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move</a:t>
            </a:r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80" y="725974"/>
            <a:ext cx="7664850" cy="16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5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45534" y="5092932"/>
            <a:ext cx="2471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Measures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Angle </a:t>
            </a:r>
            <a:r>
              <a:rPr lang="de-DE" dirty="0" err="1" smtClean="0">
                <a:solidFill>
                  <a:schemeClr val="bg1"/>
                </a:solidFill>
              </a:rPr>
              <a:t>when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signal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is</a:t>
            </a:r>
            <a:r>
              <a:rPr lang="de-DE" dirty="0" smtClean="0">
                <a:solidFill>
                  <a:schemeClr val="bg1"/>
                </a:solidFill>
              </a:rPr>
              <a:t> lost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844621" y="3208867"/>
            <a:ext cx="37644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The </a:t>
            </a:r>
            <a:r>
              <a:rPr lang="de-DE" b="1" dirty="0" err="1" smtClean="0">
                <a:solidFill>
                  <a:schemeClr val="bg1"/>
                </a:solidFill>
              </a:rPr>
              <a:t>task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Roll: </a:t>
            </a:r>
            <a:r>
              <a:rPr lang="de-DE" dirty="0" err="1" smtClean="0">
                <a:solidFill>
                  <a:schemeClr val="bg1"/>
                </a:solidFill>
              </a:rPr>
              <a:t>Fixate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dots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with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headmovements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Yaw: </a:t>
            </a:r>
            <a:r>
              <a:rPr lang="de-DE" dirty="0" err="1" smtClean="0">
                <a:solidFill>
                  <a:schemeClr val="bg1"/>
                </a:solidFill>
              </a:rPr>
              <a:t>Rotate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head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to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align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with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line</a:t>
            </a:r>
            <a:endParaRPr lang="de-DE" dirty="0" smtClean="0">
              <a:solidFill>
                <a:schemeClr val="bg1"/>
              </a:solidFill>
            </a:endParaRPr>
          </a:p>
          <a:p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2x 5 </a:t>
            </a:r>
            <a:r>
              <a:rPr lang="de-DE" dirty="0" err="1" smtClean="0">
                <a:solidFill>
                  <a:schemeClr val="bg1"/>
                </a:solidFill>
              </a:rPr>
              <a:t>angles</a:t>
            </a:r>
            <a:r>
              <a:rPr lang="de-DE" dirty="0" smtClean="0">
                <a:solidFill>
                  <a:schemeClr val="bg1"/>
                </a:solidFill>
              </a:rPr>
              <a:t> =&gt; 10 </a:t>
            </a:r>
            <a:r>
              <a:rPr lang="de-DE" dirty="0" err="1" smtClean="0">
                <a:solidFill>
                  <a:schemeClr val="bg1"/>
                </a:solidFill>
              </a:rPr>
              <a:t>trials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each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117513" y="5101399"/>
            <a:ext cx="2347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Hypotheses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EL </a:t>
            </a:r>
            <a:r>
              <a:rPr lang="de-DE" dirty="0" err="1" smtClean="0">
                <a:solidFill>
                  <a:schemeClr val="bg1"/>
                </a:solidFill>
              </a:rPr>
              <a:t>can‘t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cope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with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yaw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PL </a:t>
            </a:r>
            <a:r>
              <a:rPr lang="de-DE" dirty="0" err="1" smtClean="0">
                <a:solidFill>
                  <a:schemeClr val="bg1"/>
                </a:solidFill>
              </a:rPr>
              <a:t>can‘t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cope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with</a:t>
            </a:r>
            <a:r>
              <a:rPr lang="de-DE" dirty="0" smtClean="0">
                <a:solidFill>
                  <a:schemeClr val="bg1"/>
                </a:solidFill>
              </a:rPr>
              <a:t> roll</a:t>
            </a:r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770" y="653816"/>
            <a:ext cx="4944591" cy="22145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4" y="0"/>
            <a:ext cx="3578136" cy="192503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31" y="2134784"/>
            <a:ext cx="3580239" cy="201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0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4025"/>
            <a:ext cx="7930043" cy="307545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628650" y="492701"/>
            <a:ext cx="7886700" cy="642685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Are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something</a:t>
            </a:r>
            <a:r>
              <a:rPr lang="de-DE" dirty="0" smtClean="0"/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044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Pubillabs</a:t>
            </a:r>
            <a:r>
              <a:rPr lang="de-DE" dirty="0" smtClean="0"/>
              <a:t> (PL) vs. </a:t>
            </a:r>
            <a:r>
              <a:rPr lang="de-DE" dirty="0" err="1" smtClean="0"/>
              <a:t>Eyelink</a:t>
            </a:r>
            <a:r>
              <a:rPr lang="de-DE" dirty="0" smtClean="0"/>
              <a:t> (EL)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5" t="7792" r="5263" b="10981"/>
          <a:stretch/>
        </p:blipFill>
        <p:spPr>
          <a:xfrm>
            <a:off x="110067" y="1727452"/>
            <a:ext cx="5088468" cy="280246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4" y="3844448"/>
            <a:ext cx="2676446" cy="269791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375" y="2046658"/>
            <a:ext cx="4163650" cy="310499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266" y="4849125"/>
            <a:ext cx="381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9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 </a:t>
            </a:r>
            <a:r>
              <a:rPr lang="de-DE" dirty="0" err="1" smtClean="0"/>
              <a:t>battery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388292" y="5683791"/>
            <a:ext cx="258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r</a:t>
            </a:r>
            <a:r>
              <a:rPr lang="de-DE" dirty="0" err="1" smtClean="0">
                <a:solidFill>
                  <a:schemeClr val="bg1"/>
                </a:solidFill>
              </a:rPr>
              <a:t>epeat</a:t>
            </a:r>
            <a:r>
              <a:rPr lang="de-DE" dirty="0" smtClean="0">
                <a:solidFill>
                  <a:schemeClr val="bg1"/>
                </a:solidFill>
              </a:rPr>
              <a:t> ~8 </a:t>
            </a:r>
            <a:r>
              <a:rPr lang="de-DE" dirty="0" err="1" smtClean="0">
                <a:solidFill>
                  <a:schemeClr val="bg1"/>
                </a:solidFill>
              </a:rPr>
              <a:t>times</a:t>
            </a:r>
            <a:r>
              <a:rPr lang="de-DE" dirty="0" smtClean="0">
                <a:solidFill>
                  <a:schemeClr val="bg1"/>
                </a:solidFill>
              </a:rPr>
              <a:t> =&gt; 45min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79" y="1908692"/>
            <a:ext cx="7930043" cy="30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9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109"/>
            <a:ext cx="5727700" cy="3099594"/>
          </a:xfrm>
        </p:spPr>
      </p:pic>
      <p:sp>
        <p:nvSpPr>
          <p:cNvPr id="9" name="Textfeld 8"/>
          <p:cNvSpPr txBox="1"/>
          <p:nvPr/>
        </p:nvSpPr>
        <p:spPr>
          <a:xfrm>
            <a:off x="245534" y="4631268"/>
            <a:ext cx="40264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Measures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err="1">
                <a:solidFill>
                  <a:schemeClr val="bg1"/>
                </a:solidFill>
              </a:rPr>
              <a:t>Variance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fixation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Accuracy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  <a:p>
            <a:r>
              <a:rPr lang="de-DE" dirty="0" err="1" smtClean="0">
                <a:solidFill>
                  <a:schemeClr val="bg1"/>
                </a:solidFill>
              </a:rPr>
              <a:t>Direct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comparison</a:t>
            </a:r>
            <a:r>
              <a:rPr lang="de-DE" dirty="0" smtClean="0">
                <a:solidFill>
                  <a:schemeClr val="bg1"/>
                </a:solidFill>
              </a:rPr>
              <a:t> / </a:t>
            </a:r>
            <a:r>
              <a:rPr lang="de-DE" dirty="0" err="1" smtClean="0">
                <a:solidFill>
                  <a:schemeClr val="bg1"/>
                </a:solidFill>
              </a:rPr>
              <a:t>correlation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of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signals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err="1" smtClean="0">
                <a:solidFill>
                  <a:schemeClr val="bg1"/>
                </a:solidFill>
              </a:rPr>
              <a:t>Saccade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Amplitudes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+ </a:t>
            </a:r>
            <a:r>
              <a:rPr lang="de-DE" dirty="0" err="1" smtClean="0">
                <a:solidFill>
                  <a:schemeClr val="bg1"/>
                </a:solidFill>
              </a:rPr>
              <a:t>Velocities</a:t>
            </a:r>
            <a:r>
              <a:rPr lang="de-DE" dirty="0" smtClean="0">
                <a:solidFill>
                  <a:schemeClr val="bg1"/>
                </a:solidFill>
              </a:rPr>
              <a:t> + </a:t>
            </a:r>
            <a:r>
              <a:rPr lang="de-DE" dirty="0" err="1" smtClean="0">
                <a:solidFill>
                  <a:schemeClr val="bg1"/>
                </a:solidFill>
              </a:rPr>
              <a:t>Angles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F</a:t>
            </a:r>
            <a:r>
              <a:rPr lang="de-DE" dirty="0" smtClean="0">
                <a:solidFill>
                  <a:schemeClr val="bg1"/>
                </a:solidFill>
              </a:rPr>
              <a:t>ixation </a:t>
            </a:r>
            <a:r>
              <a:rPr lang="de-DE" dirty="0" err="1" smtClean="0">
                <a:solidFill>
                  <a:schemeClr val="bg1"/>
                </a:solidFill>
              </a:rPr>
              <a:t>onset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latencies</a:t>
            </a:r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217" y="186067"/>
            <a:ext cx="2557450" cy="2585148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6337172" y="3208867"/>
            <a:ext cx="13587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The </a:t>
            </a:r>
            <a:r>
              <a:rPr lang="de-DE" b="1" dirty="0" err="1" smtClean="0">
                <a:solidFill>
                  <a:schemeClr val="bg1"/>
                </a:solidFill>
              </a:rPr>
              <a:t>task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7x7 </a:t>
            </a:r>
            <a:r>
              <a:rPr lang="de-DE" dirty="0" err="1" smtClean="0">
                <a:solidFill>
                  <a:schemeClr val="bg1"/>
                </a:solidFill>
              </a:rPr>
              <a:t>grid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XXX minutes</a:t>
            </a:r>
          </a:p>
          <a:p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117513" y="4631268"/>
            <a:ext cx="40264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Hypotheses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EL </a:t>
            </a:r>
            <a:r>
              <a:rPr lang="de-DE" dirty="0" err="1" smtClean="0">
                <a:solidFill>
                  <a:schemeClr val="bg1"/>
                </a:solidFill>
              </a:rPr>
              <a:t>accuracy</a:t>
            </a:r>
            <a:r>
              <a:rPr lang="de-DE" dirty="0" smtClean="0">
                <a:solidFill>
                  <a:schemeClr val="bg1"/>
                </a:solidFill>
              </a:rPr>
              <a:t> ~0.5°, PL ~1-2°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High </a:t>
            </a:r>
            <a:r>
              <a:rPr lang="de-DE" dirty="0" err="1" smtClean="0">
                <a:solidFill>
                  <a:schemeClr val="bg1"/>
                </a:solidFill>
              </a:rPr>
              <a:t>correlation</a:t>
            </a:r>
            <a:r>
              <a:rPr lang="de-DE" dirty="0" smtClean="0">
                <a:solidFill>
                  <a:schemeClr val="bg1"/>
                </a:solidFill>
              </a:rPr>
              <a:t>, </a:t>
            </a:r>
            <a:r>
              <a:rPr lang="de-DE" dirty="0" err="1" smtClean="0">
                <a:solidFill>
                  <a:schemeClr val="bg1"/>
                </a:solidFill>
              </a:rPr>
              <a:t>more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i="1" dirty="0" smtClean="0">
                <a:solidFill>
                  <a:schemeClr val="bg1"/>
                </a:solidFill>
              </a:rPr>
              <a:t>NA</a:t>
            </a:r>
            <a:r>
              <a:rPr lang="de-DE" dirty="0" smtClean="0">
                <a:solidFill>
                  <a:schemeClr val="bg1"/>
                </a:solidFill>
              </a:rPr>
              <a:t> in PL</a:t>
            </a:r>
          </a:p>
          <a:p>
            <a:r>
              <a:rPr lang="de-DE" dirty="0" err="1" smtClean="0">
                <a:solidFill>
                  <a:schemeClr val="bg1"/>
                </a:solidFill>
              </a:rPr>
              <a:t>Saccade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Amplitudes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+ </a:t>
            </a:r>
            <a:r>
              <a:rPr lang="de-DE" dirty="0" err="1" smtClean="0">
                <a:solidFill>
                  <a:schemeClr val="bg1"/>
                </a:solidFill>
              </a:rPr>
              <a:t>Velocities</a:t>
            </a:r>
            <a:r>
              <a:rPr lang="de-DE" dirty="0" smtClean="0">
                <a:solidFill>
                  <a:schemeClr val="bg1"/>
                </a:solidFill>
              </a:rPr>
              <a:t> + </a:t>
            </a:r>
            <a:r>
              <a:rPr lang="de-DE" dirty="0" err="1" smtClean="0">
                <a:solidFill>
                  <a:schemeClr val="bg1"/>
                </a:solidFill>
              </a:rPr>
              <a:t>Angles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F</a:t>
            </a:r>
            <a:r>
              <a:rPr lang="de-DE" dirty="0" smtClean="0">
                <a:solidFill>
                  <a:schemeClr val="bg1"/>
                </a:solidFill>
              </a:rPr>
              <a:t>ixation </a:t>
            </a:r>
            <a:r>
              <a:rPr lang="de-DE" dirty="0" err="1" smtClean="0">
                <a:solidFill>
                  <a:schemeClr val="bg1"/>
                </a:solidFill>
              </a:rPr>
              <a:t>onset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latencies</a:t>
            </a:r>
            <a:endParaRPr lang="de-DE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39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45534" y="4631268"/>
            <a:ext cx="34034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Measures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Total smooth </a:t>
            </a:r>
            <a:r>
              <a:rPr lang="de-DE" dirty="0" err="1" smtClean="0">
                <a:solidFill>
                  <a:schemeClr val="bg1"/>
                </a:solidFill>
              </a:rPr>
              <a:t>pursuit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tracking</a:t>
            </a:r>
            <a:r>
              <a:rPr lang="de-DE" dirty="0" smtClean="0">
                <a:solidFill>
                  <a:schemeClr val="bg1"/>
                </a:solidFill>
              </a:rPr>
              <a:t> time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Smooth </a:t>
            </a:r>
            <a:r>
              <a:rPr lang="de-DE" dirty="0" err="1" smtClean="0">
                <a:solidFill>
                  <a:schemeClr val="bg1"/>
                </a:solidFill>
              </a:rPr>
              <a:t>pursuit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velocity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Smooth </a:t>
            </a:r>
            <a:r>
              <a:rPr lang="de-DE" dirty="0" err="1" smtClean="0">
                <a:solidFill>
                  <a:schemeClr val="bg1"/>
                </a:solidFill>
              </a:rPr>
              <a:t>pursuit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gain</a:t>
            </a:r>
            <a:r>
              <a:rPr lang="de-DE" dirty="0" smtClean="0">
                <a:solidFill>
                  <a:schemeClr val="bg1"/>
                </a:solidFill>
              </a:rPr>
              <a:t> (?)</a:t>
            </a:r>
          </a:p>
          <a:p>
            <a:r>
              <a:rPr lang="de-DE" dirty="0" err="1" smtClean="0">
                <a:solidFill>
                  <a:schemeClr val="bg1"/>
                </a:solidFill>
              </a:rPr>
              <a:t>Number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of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catchup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saccades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337172" y="3208867"/>
            <a:ext cx="24701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The </a:t>
            </a:r>
            <a:r>
              <a:rPr lang="de-DE" b="1" dirty="0" err="1" smtClean="0">
                <a:solidFill>
                  <a:schemeClr val="bg1"/>
                </a:solidFill>
              </a:rPr>
              <a:t>task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360° (2° </a:t>
            </a:r>
            <a:r>
              <a:rPr lang="de-DE" dirty="0" err="1" smtClean="0">
                <a:solidFill>
                  <a:schemeClr val="bg1"/>
                </a:solidFill>
              </a:rPr>
              <a:t>steps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Speed 15-25° 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200ms </a:t>
            </a:r>
            <a:r>
              <a:rPr lang="de-DE" dirty="0" err="1" smtClean="0">
                <a:solidFill>
                  <a:schemeClr val="bg1"/>
                </a:solidFill>
              </a:rPr>
              <a:t>ramp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for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catchup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XXX minutes</a:t>
            </a:r>
          </a:p>
          <a:p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117513" y="4631268"/>
            <a:ext cx="34833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Hypotheses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PL </a:t>
            </a:r>
            <a:r>
              <a:rPr lang="de-DE" dirty="0" err="1" smtClean="0">
                <a:solidFill>
                  <a:schemeClr val="bg1"/>
                </a:solidFill>
              </a:rPr>
              <a:t>higher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variance</a:t>
            </a:r>
            <a:r>
              <a:rPr lang="de-DE" dirty="0" smtClean="0">
                <a:solidFill>
                  <a:schemeClr val="bg1"/>
                </a:solidFill>
              </a:rPr>
              <a:t> in </a:t>
            </a:r>
            <a:r>
              <a:rPr lang="de-DE" dirty="0" err="1" smtClean="0">
                <a:solidFill>
                  <a:schemeClr val="bg1"/>
                </a:solidFill>
              </a:rPr>
              <a:t>estimate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PL </a:t>
            </a:r>
            <a:r>
              <a:rPr lang="de-DE" dirty="0" err="1" smtClean="0">
                <a:solidFill>
                  <a:schemeClr val="bg1"/>
                </a:solidFill>
              </a:rPr>
              <a:t>worse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(</a:t>
            </a:r>
            <a:r>
              <a:rPr lang="de-DE" dirty="0" err="1" smtClean="0">
                <a:solidFill>
                  <a:schemeClr val="bg1"/>
                </a:solidFill>
              </a:rPr>
              <a:t>bad</a:t>
            </a:r>
            <a:r>
              <a:rPr lang="de-DE" dirty="0" smtClean="0">
                <a:solidFill>
                  <a:schemeClr val="bg1"/>
                </a:solidFill>
              </a:rPr>
              <a:t> temporal </a:t>
            </a:r>
            <a:r>
              <a:rPr lang="de-DE" dirty="0" err="1" smtClean="0">
                <a:solidFill>
                  <a:schemeClr val="bg1"/>
                </a:solidFill>
              </a:rPr>
              <a:t>resolution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EL </a:t>
            </a:r>
            <a:r>
              <a:rPr lang="de-DE" dirty="0" err="1" smtClean="0">
                <a:solidFill>
                  <a:schemeClr val="bg1"/>
                </a:solidFill>
              </a:rPr>
              <a:t>better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estimate</a:t>
            </a:r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875" y="74831"/>
            <a:ext cx="3116250" cy="315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22" y="291154"/>
            <a:ext cx="4761577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5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45534" y="4631268"/>
            <a:ext cx="33187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Measures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err="1" smtClean="0">
                <a:solidFill>
                  <a:schemeClr val="bg1"/>
                </a:solidFill>
              </a:rPr>
              <a:t>Mostly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to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make</a:t>
            </a:r>
            <a:r>
              <a:rPr lang="de-DE" dirty="0" smtClean="0">
                <a:solidFill>
                  <a:schemeClr val="bg1"/>
                </a:solidFill>
              </a:rPr>
              <a:t> a </a:t>
            </a:r>
            <a:r>
              <a:rPr lang="de-DE" dirty="0" err="1" smtClean="0">
                <a:solidFill>
                  <a:schemeClr val="bg1"/>
                </a:solidFill>
              </a:rPr>
              <a:t>beautiful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image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err="1" smtClean="0">
                <a:solidFill>
                  <a:schemeClr val="bg1"/>
                </a:solidFill>
              </a:rPr>
              <a:t>Spatial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bias</a:t>
            </a:r>
            <a:r>
              <a:rPr lang="de-DE" dirty="0" smtClean="0">
                <a:solidFill>
                  <a:schemeClr val="bg1"/>
                </a:solidFill>
              </a:rPr>
              <a:t> (?)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337172" y="3208867"/>
            <a:ext cx="18767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The </a:t>
            </a:r>
            <a:r>
              <a:rPr lang="de-DE" b="1" dirty="0" err="1" smtClean="0">
                <a:solidFill>
                  <a:schemeClr val="bg1"/>
                </a:solidFill>
              </a:rPr>
              <a:t>task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3 </a:t>
            </a:r>
            <a:r>
              <a:rPr lang="de-DE" dirty="0" err="1" smtClean="0">
                <a:solidFill>
                  <a:schemeClr val="bg1"/>
                </a:solidFill>
              </a:rPr>
              <a:t>images</a:t>
            </a:r>
            <a:r>
              <a:rPr lang="de-DE" dirty="0" smtClean="0">
                <a:solidFill>
                  <a:schemeClr val="bg1"/>
                </a:solidFill>
              </a:rPr>
              <a:t> / block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 seconds / image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=&gt; ~25s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117513" y="4631268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Hypotheses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 - </a:t>
            </a:r>
            <a:r>
              <a:rPr lang="de-DE" dirty="0" err="1" smtClean="0">
                <a:solidFill>
                  <a:schemeClr val="bg1"/>
                </a:solidFill>
              </a:rPr>
              <a:t>none</a:t>
            </a:r>
            <a:r>
              <a:rPr lang="de-DE" dirty="0" smtClean="0">
                <a:solidFill>
                  <a:schemeClr val="bg1"/>
                </a:solidFill>
              </a:rPr>
              <a:t> -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98" y="193024"/>
            <a:ext cx="4576271" cy="366101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589" y="58867"/>
            <a:ext cx="3116250" cy="31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45534" y="4631268"/>
            <a:ext cx="4942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Measures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err="1" smtClean="0">
                <a:solidFill>
                  <a:schemeClr val="bg1"/>
                </a:solidFill>
              </a:rPr>
              <a:t>Number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of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micro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saccades</a:t>
            </a:r>
            <a:r>
              <a:rPr lang="de-DE" dirty="0" smtClean="0">
                <a:solidFill>
                  <a:schemeClr val="bg1"/>
                </a:solidFill>
              </a:rPr>
              <a:t> (</a:t>
            </a:r>
            <a:r>
              <a:rPr lang="de-DE" dirty="0" err="1" smtClean="0">
                <a:solidFill>
                  <a:schemeClr val="bg1"/>
                </a:solidFill>
              </a:rPr>
              <a:t>saccades</a:t>
            </a:r>
            <a:r>
              <a:rPr lang="de-DE" dirty="0" smtClean="0">
                <a:solidFill>
                  <a:schemeClr val="bg1"/>
                </a:solidFill>
              </a:rPr>
              <a:t> &lt;1°)</a:t>
            </a:r>
          </a:p>
          <a:p>
            <a:r>
              <a:rPr lang="de-DE" dirty="0" err="1" smtClean="0">
                <a:solidFill>
                  <a:schemeClr val="bg1"/>
                </a:solidFill>
              </a:rPr>
              <a:t>Variance</a:t>
            </a:r>
            <a:r>
              <a:rPr lang="de-DE" dirty="0" smtClean="0">
                <a:solidFill>
                  <a:schemeClr val="bg1"/>
                </a:solidFill>
              </a:rPr>
              <a:t>/Drift (after </a:t>
            </a:r>
            <a:r>
              <a:rPr lang="de-DE" dirty="0" err="1" smtClean="0">
                <a:solidFill>
                  <a:schemeClr val="bg1"/>
                </a:solidFill>
              </a:rPr>
              <a:t>correcting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for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micro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saccades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946769" y="3380469"/>
            <a:ext cx="214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The </a:t>
            </a:r>
            <a:r>
              <a:rPr lang="de-DE" b="1" dirty="0" err="1" smtClean="0">
                <a:solidFill>
                  <a:schemeClr val="bg1"/>
                </a:solidFill>
              </a:rPr>
              <a:t>task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Fixation </a:t>
            </a:r>
            <a:r>
              <a:rPr lang="de-DE" dirty="0" err="1" smtClean="0">
                <a:solidFill>
                  <a:schemeClr val="bg1"/>
                </a:solidFill>
              </a:rPr>
              <a:t>cross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for</a:t>
            </a:r>
            <a:r>
              <a:rPr lang="de-DE" dirty="0" smtClean="0">
                <a:solidFill>
                  <a:schemeClr val="bg1"/>
                </a:solidFill>
              </a:rPr>
              <a:t> 20s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435341" y="4631268"/>
            <a:ext cx="3396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Hypotheses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PL </a:t>
            </a:r>
            <a:r>
              <a:rPr lang="de-DE" dirty="0" err="1" smtClean="0">
                <a:solidFill>
                  <a:schemeClr val="bg1"/>
                </a:solidFill>
              </a:rPr>
              <a:t>does</a:t>
            </a:r>
            <a:r>
              <a:rPr lang="de-DE" dirty="0" smtClean="0">
                <a:solidFill>
                  <a:schemeClr val="bg1"/>
                </a:solidFill>
              </a:rPr>
              <a:t> not </a:t>
            </a:r>
            <a:r>
              <a:rPr lang="de-DE" dirty="0" err="1" smtClean="0">
                <a:solidFill>
                  <a:schemeClr val="bg1"/>
                </a:solidFill>
              </a:rPr>
              <a:t>have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the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resolution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to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err="1" smtClean="0">
                <a:solidFill>
                  <a:schemeClr val="bg1"/>
                </a:solidFill>
              </a:rPr>
              <a:t>Quantify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micro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saccades</a:t>
            </a:r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341" y="0"/>
            <a:ext cx="3116250" cy="333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3"/>
          <a:stretch/>
        </p:blipFill>
        <p:spPr>
          <a:xfrm>
            <a:off x="381220" y="665795"/>
            <a:ext cx="3377761" cy="30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3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45534" y="5092932"/>
            <a:ext cx="2685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Measures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err="1" smtClean="0">
                <a:solidFill>
                  <a:schemeClr val="bg1"/>
                </a:solidFill>
              </a:rPr>
              <a:t>Number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of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detected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blinks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Blink </a:t>
            </a:r>
            <a:r>
              <a:rPr lang="de-DE" dirty="0" err="1" smtClean="0">
                <a:solidFill>
                  <a:schemeClr val="bg1"/>
                </a:solidFill>
              </a:rPr>
              <a:t>duration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337172" y="3208867"/>
            <a:ext cx="176997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The </a:t>
            </a:r>
            <a:r>
              <a:rPr lang="de-DE" b="1" dirty="0" err="1" smtClean="0">
                <a:solidFill>
                  <a:schemeClr val="bg1"/>
                </a:solidFill>
              </a:rPr>
              <a:t>task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err="1">
                <a:solidFill>
                  <a:schemeClr val="bg1"/>
                </a:solidFill>
              </a:rPr>
              <a:t>f</a:t>
            </a:r>
            <a:r>
              <a:rPr lang="de-DE" dirty="0" err="1" smtClean="0">
                <a:solidFill>
                  <a:schemeClr val="bg1"/>
                </a:solidFill>
              </a:rPr>
              <a:t>or</a:t>
            </a:r>
            <a:r>
              <a:rPr lang="de-DE" dirty="0" smtClean="0">
                <a:solidFill>
                  <a:schemeClr val="bg1"/>
                </a:solidFill>
              </a:rPr>
              <a:t> (</a:t>
            </a:r>
            <a:r>
              <a:rPr lang="de-DE" dirty="0" err="1" smtClean="0">
                <a:solidFill>
                  <a:schemeClr val="bg1"/>
                </a:solidFill>
              </a:rPr>
              <a:t>beep</a:t>
            </a:r>
            <a:r>
              <a:rPr lang="de-DE" dirty="0" smtClean="0">
                <a:solidFill>
                  <a:schemeClr val="bg1"/>
                </a:solidFill>
              </a:rPr>
              <a:t> in 1:6){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    </a:t>
            </a:r>
            <a:r>
              <a:rPr lang="de-DE" dirty="0" err="1" smtClean="0">
                <a:solidFill>
                  <a:schemeClr val="bg1"/>
                </a:solidFill>
              </a:rPr>
              <a:t>if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beep</a:t>
            </a:r>
            <a:r>
              <a:rPr lang="de-DE" dirty="0">
                <a:solidFill>
                  <a:schemeClr val="bg1"/>
                </a:solidFill>
              </a:rPr>
              <a:t>{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         </a:t>
            </a:r>
            <a:r>
              <a:rPr lang="de-DE" dirty="0" err="1" smtClean="0">
                <a:solidFill>
                  <a:schemeClr val="bg1"/>
                </a:solidFill>
              </a:rPr>
              <a:t>do_blink</a:t>
            </a:r>
            <a:r>
              <a:rPr lang="de-DE" dirty="0" smtClean="0">
                <a:solidFill>
                  <a:schemeClr val="bg1"/>
                </a:solidFill>
              </a:rPr>
              <a:t>()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    }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}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~6 </a:t>
            </a:r>
            <a:r>
              <a:rPr lang="de-DE" dirty="0" err="1" smtClean="0">
                <a:solidFill>
                  <a:schemeClr val="bg1"/>
                </a:solidFill>
              </a:rPr>
              <a:t>seconds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117513" y="5231432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Hypotheses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 - </a:t>
            </a:r>
            <a:r>
              <a:rPr lang="de-DE" dirty="0" err="1" smtClean="0">
                <a:solidFill>
                  <a:schemeClr val="bg1"/>
                </a:solidFill>
              </a:rPr>
              <a:t>none</a:t>
            </a:r>
            <a:r>
              <a:rPr lang="de-DE" dirty="0" smtClean="0">
                <a:solidFill>
                  <a:schemeClr val="bg1"/>
                </a:solidFill>
              </a:rPr>
              <a:t> -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009" y="-29669"/>
            <a:ext cx="3116251" cy="3127500"/>
          </a:xfrm>
          <a:prstGeom prst="rect">
            <a:avLst/>
          </a:prstGeom>
        </p:spPr>
      </p:pic>
      <p:pic>
        <p:nvPicPr>
          <p:cNvPr id="13" name="smooth_pursui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389" r="9162"/>
          <a:stretch/>
        </p:blipFill>
        <p:spPr>
          <a:xfrm>
            <a:off x="0" y="445048"/>
            <a:ext cx="4968000" cy="330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0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45534" y="5092932"/>
            <a:ext cx="4558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Measures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err="1" smtClean="0">
                <a:solidFill>
                  <a:schemeClr val="bg1"/>
                </a:solidFill>
              </a:rPr>
              <a:t>Pupil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dilation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range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Fixation </a:t>
            </a:r>
            <a:r>
              <a:rPr lang="de-DE" dirty="0" err="1" smtClean="0">
                <a:solidFill>
                  <a:schemeClr val="bg1"/>
                </a:solidFill>
              </a:rPr>
              <a:t>accuracy</a:t>
            </a:r>
            <a:r>
              <a:rPr lang="de-DE" dirty="0" smtClean="0">
                <a:solidFill>
                  <a:schemeClr val="bg1"/>
                </a:solidFill>
              </a:rPr>
              <a:t> (</a:t>
            </a:r>
            <a:r>
              <a:rPr lang="de-DE" dirty="0" err="1" smtClean="0">
                <a:solidFill>
                  <a:schemeClr val="bg1"/>
                </a:solidFill>
              </a:rPr>
              <a:t>compensation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for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pupil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size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801354" y="3208867"/>
            <a:ext cx="32300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The </a:t>
            </a:r>
            <a:r>
              <a:rPr lang="de-DE" b="1" dirty="0" err="1" smtClean="0">
                <a:solidFill>
                  <a:schemeClr val="bg1"/>
                </a:solidFill>
              </a:rPr>
              <a:t>task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err="1" smtClean="0">
                <a:solidFill>
                  <a:schemeClr val="bg1"/>
                </a:solidFill>
              </a:rPr>
              <a:t>Fixate</a:t>
            </a:r>
            <a:r>
              <a:rPr lang="de-DE" dirty="0" smtClean="0">
                <a:solidFill>
                  <a:schemeClr val="bg1"/>
                </a:solidFill>
              </a:rPr>
              <a:t> on </a:t>
            </a:r>
            <a:r>
              <a:rPr lang="de-DE" dirty="0" err="1" smtClean="0">
                <a:solidFill>
                  <a:schemeClr val="bg1"/>
                </a:solidFill>
              </a:rPr>
              <a:t>cross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XXX </a:t>
            </a:r>
            <a:r>
              <a:rPr lang="de-DE" dirty="0" err="1" smtClean="0">
                <a:solidFill>
                  <a:schemeClr val="bg1"/>
                </a:solidFill>
              </a:rPr>
              <a:t>full-field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luminance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changes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2s per </a:t>
            </a:r>
            <a:r>
              <a:rPr lang="de-DE" dirty="0" err="1" smtClean="0">
                <a:solidFill>
                  <a:schemeClr val="bg1"/>
                </a:solidFill>
              </a:rPr>
              <a:t>luminance</a:t>
            </a:r>
            <a:endParaRPr lang="de-DE" dirty="0" smtClean="0">
              <a:solidFill>
                <a:schemeClr val="bg1"/>
              </a:solidFill>
            </a:endParaRPr>
          </a:p>
          <a:p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117513" y="5092932"/>
            <a:ext cx="39719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Hypotheses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err="1" smtClean="0">
                <a:solidFill>
                  <a:schemeClr val="bg1"/>
                </a:solidFill>
              </a:rPr>
              <a:t>Psychometric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curve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could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be</a:t>
            </a:r>
            <a:r>
              <a:rPr lang="de-DE" dirty="0" smtClean="0">
                <a:solidFill>
                  <a:schemeClr val="bg1"/>
                </a:solidFill>
              </a:rPr>
              <a:t> different</a:t>
            </a:r>
          </a:p>
          <a:p>
            <a:r>
              <a:rPr lang="de-DE" dirty="0">
                <a:solidFill>
                  <a:schemeClr val="bg1"/>
                </a:solidFill>
              </a:rPr>
              <a:t>	</a:t>
            </a:r>
            <a:r>
              <a:rPr lang="de-DE" dirty="0" smtClean="0">
                <a:solidFill>
                  <a:schemeClr val="bg1"/>
                </a:solidFill>
              </a:rPr>
              <a:t>=&gt; PL </a:t>
            </a:r>
            <a:r>
              <a:rPr lang="de-DE" dirty="0" err="1" smtClean="0">
                <a:solidFill>
                  <a:schemeClr val="bg1"/>
                </a:solidFill>
              </a:rPr>
              <a:t>has</a:t>
            </a:r>
            <a:r>
              <a:rPr lang="de-DE" dirty="0" smtClean="0">
                <a:solidFill>
                  <a:schemeClr val="bg1"/>
                </a:solidFill>
              </a:rPr>
              <a:t> an angle </a:t>
            </a:r>
            <a:r>
              <a:rPr lang="de-DE" dirty="0" err="1" smtClean="0">
                <a:solidFill>
                  <a:schemeClr val="bg1"/>
                </a:solidFill>
              </a:rPr>
              <a:t>to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the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pupil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PL </a:t>
            </a:r>
            <a:r>
              <a:rPr lang="de-DE" dirty="0" err="1" smtClean="0">
                <a:solidFill>
                  <a:schemeClr val="bg1"/>
                </a:solidFill>
              </a:rPr>
              <a:t>shows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stronger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accuracy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bias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than</a:t>
            </a:r>
            <a:r>
              <a:rPr lang="de-DE" dirty="0" smtClean="0">
                <a:solidFill>
                  <a:schemeClr val="bg1"/>
                </a:solidFill>
              </a:rPr>
              <a:t> EL</a:t>
            </a:r>
          </a:p>
          <a:p>
            <a:endParaRPr lang="de-DE" b="1" dirty="0" smtClean="0">
              <a:solidFill>
                <a:schemeClr val="bg1"/>
              </a:solidFill>
            </a:endParaRPr>
          </a:p>
          <a:p>
            <a:endParaRPr lang="de-DE" b="1" dirty="0" smtClean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408" y="0"/>
            <a:ext cx="3116250" cy="294750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" y="104886"/>
            <a:ext cx="4761577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8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sign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024FAB31-C83E-4EF8-86BD-E85B09C15B21}" vid="{999229C1-0E73-4104-AD7F-CB993C768648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392</Words>
  <Application>Microsoft Office PowerPoint</Application>
  <PresentationFormat>Bildschirmpräsentation (4:3)</PresentationFormat>
  <Paragraphs>99</Paragraphs>
  <Slides>12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Franklin Gothic Book</vt:lpstr>
      <vt:lpstr>Design1</vt:lpstr>
      <vt:lpstr>Benutzerdefiniertes Design</vt:lpstr>
      <vt:lpstr>The greatest showdown of the 21st century:  Pupillabs vs. Eyelink</vt:lpstr>
      <vt:lpstr>Pubillabs (PL) vs. Eyelink (EL)</vt:lpstr>
      <vt:lpstr>Our test battery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Are we missing something?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Fixdur</dc:title>
  <dc:creator>Benedikt Ehinger</dc:creator>
  <cp:lastModifiedBy>Benedikt Ehinger</cp:lastModifiedBy>
  <cp:revision>81</cp:revision>
  <dcterms:created xsi:type="dcterms:W3CDTF">2015-10-06T08:22:46Z</dcterms:created>
  <dcterms:modified xsi:type="dcterms:W3CDTF">2018-04-17T20:15:16Z</dcterms:modified>
</cp:coreProperties>
</file>